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7"/>
  </p:notesMasterIdLst>
  <p:sldIdLst>
    <p:sldId id="256" r:id="rId2"/>
    <p:sldId id="321" r:id="rId3"/>
    <p:sldId id="275" r:id="rId4"/>
    <p:sldId id="264" r:id="rId5"/>
    <p:sldId id="283" r:id="rId6"/>
    <p:sldId id="284" r:id="rId7"/>
    <p:sldId id="286" r:id="rId8"/>
    <p:sldId id="272" r:id="rId9"/>
    <p:sldId id="296" r:id="rId10"/>
    <p:sldId id="316" r:id="rId11"/>
    <p:sldId id="314" r:id="rId12"/>
    <p:sldId id="297" r:id="rId13"/>
    <p:sldId id="298" r:id="rId14"/>
    <p:sldId id="317" r:id="rId15"/>
    <p:sldId id="32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29901070058501"/>
          <c:y val="0.21995790601104301"/>
          <c:w val="0.72972769028871398"/>
          <c:h val="0.4528618468146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E-4B3A-A3CC-8EEE83268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04024"/>
        <c:axId val="-2131201048"/>
      </c:barChart>
      <c:catAx>
        <c:axId val="-2131204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1201048"/>
        <c:crosses val="autoZero"/>
        <c:auto val="1"/>
        <c:lblAlgn val="ctr"/>
        <c:lblOffset val="100"/>
        <c:noMultiLvlLbl val="0"/>
      </c:catAx>
      <c:valAx>
        <c:axId val="-2131201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1204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8F927-B15C-4CAD-A507-9C82C32B201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33DEA-1557-4E09-AEC2-4C1D2FC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4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94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7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3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9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FE66EA-EE07-4D59-93E9-735198124DA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DD6836-E50F-42BB-A4CC-6A6502CFA6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92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6700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NURS 790: Methods for Research and Evidence Based Practice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800599"/>
            <a:ext cx="7543800" cy="79802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Basic Statistics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25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44431"/>
            <a:ext cx="6096000" cy="495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When to use it?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you want to know about the association or relationship between two continuous variables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Ex) food intake and weight; drug dosage and blood pressure; air temperature and metabolic rate, etc. </a:t>
            </a:r>
          </a:p>
          <a:p>
            <a:pPr lvl="2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What does it tell you?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a linear relationship exists between two variables, and how strong that relationship is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What do the results look like?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correlation coefficient = Pearson’s </a:t>
            </a:r>
            <a:r>
              <a:rPr lang="en-US" i="1" dirty="0" smtClean="0">
                <a:solidFill>
                  <a:schemeClr val="tx1"/>
                </a:solidFill>
              </a:rPr>
              <a:t>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Ranges from -1 to +1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1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37361"/>
            <a:ext cx="7254240" cy="54102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How do you interpret it?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</a:rPr>
              <a:t>If r is positive</a:t>
            </a:r>
            <a:r>
              <a:rPr lang="en-US" dirty="0" smtClean="0">
                <a:solidFill>
                  <a:schemeClr val="tx1"/>
                </a:solidFill>
              </a:rPr>
              <a:t>, high values of one variable are associated with high values of the other variable (both go in SAME direction - ↑↑  OR  ↓↓) 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Ex) Diastolic blood pressure tends to rise with age, thus the two variables are positively </a:t>
            </a:r>
            <a:r>
              <a:rPr lang="en-US" sz="1800" dirty="0" smtClean="0">
                <a:solidFill>
                  <a:schemeClr val="tx1"/>
                </a:solidFill>
              </a:rPr>
              <a:t>correlated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b="1" i="1" dirty="0" smtClean="0">
                <a:solidFill>
                  <a:schemeClr val="tx1"/>
                </a:solidFill>
              </a:rPr>
              <a:t>If r is negative</a:t>
            </a:r>
            <a:r>
              <a:rPr lang="en-US" dirty="0" smtClean="0">
                <a:solidFill>
                  <a:schemeClr val="tx1"/>
                </a:solidFill>
              </a:rPr>
              <a:t>, low values of one variable are associated with high values of the other variable (opposite direction - ↑↓ OR ↓ ↑)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Ex) Heart rate tends to be lower in persons who exercise frequently,  the two variables correlate </a:t>
            </a:r>
            <a:r>
              <a:rPr lang="en-US" sz="1800" dirty="0" smtClean="0">
                <a:solidFill>
                  <a:schemeClr val="tx1"/>
                </a:solidFill>
              </a:rPr>
              <a:t>negatively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Correlation of 0 indicates NO linear relationship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How </a:t>
            </a:r>
            <a:r>
              <a:rPr lang="en-US" sz="1800" dirty="0" smtClean="0">
                <a:solidFill>
                  <a:schemeClr val="tx1"/>
                </a:solidFill>
              </a:rPr>
              <a:t>do you report it?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“Diastolic blood pressure was positively correlated </a:t>
            </a:r>
            <a:r>
              <a:rPr lang="en-US" dirty="0">
                <a:solidFill>
                  <a:schemeClr val="tx1"/>
                </a:solidFill>
              </a:rPr>
              <a:t>with age (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= .75,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&lt; . 05</a:t>
            </a:r>
            <a:r>
              <a:rPr lang="en-US" dirty="0" smtClean="0">
                <a:solidFill>
                  <a:schemeClr val="tx1"/>
                </a:solidFill>
              </a:rPr>
              <a:t>).”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/>
          <a:lstStyle/>
          <a:p>
            <a:r>
              <a:rPr lang="en-US" dirty="0" smtClean="0"/>
              <a:t>T-tests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239000" cy="5486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When to use them?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Paired t-tests: When comparing the MEANS of a continuous variable in two non-independent samples (i.e., measurements on the same people before and after a treatment) 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Ex) Is diet X effective in lowering serum cholesterol levels in a sample of 12 people?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Ex) Do patients who receive drug X have lower blood pressure after treatment then they did before treatment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384048" lvl="2" indent="0">
              <a:buNone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Independent samples t-tests: To compare the MEANS of a continuous variable in TWO independent samples (i.e., two different groups of people)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Ex) </a:t>
            </a:r>
            <a:r>
              <a:rPr lang="en-US" sz="1800" i="1" dirty="0" smtClean="0">
                <a:solidFill>
                  <a:schemeClr val="tx1"/>
                </a:solidFill>
              </a:rPr>
              <a:t>Do people with diabetes have the same Systolic Blood Pressure as people without diabetes? </a:t>
            </a:r>
          </a:p>
          <a:p>
            <a:pPr marL="384048" lvl="2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2"/>
            <a:endParaRPr lang="en-US" sz="33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6553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does a t-test tell you? </a:t>
            </a:r>
          </a:p>
          <a:p>
            <a:pPr lvl="1"/>
            <a:r>
              <a:rPr lang="en-US" dirty="0" smtClean="0"/>
              <a:t>If there is a statistically significant difference between the mean score (or value) of two groups (either the same group of people before and after or two different groups of people)</a:t>
            </a:r>
          </a:p>
          <a:p>
            <a:r>
              <a:rPr lang="en-US" dirty="0" smtClean="0"/>
              <a:t>What do the results look like? </a:t>
            </a:r>
          </a:p>
          <a:p>
            <a:pPr lvl="1"/>
            <a:r>
              <a:rPr lang="en-US" dirty="0" smtClean="0"/>
              <a:t>Student’s </a:t>
            </a:r>
            <a:r>
              <a:rPr lang="en-US" i="1" dirty="0" smtClean="0"/>
              <a:t>t </a:t>
            </a:r>
            <a:endParaRPr lang="en-US" dirty="0" smtClean="0"/>
          </a:p>
          <a:p>
            <a:r>
              <a:rPr lang="en-US" dirty="0" smtClean="0"/>
              <a:t>How do you interpret it?</a:t>
            </a:r>
          </a:p>
          <a:p>
            <a:pPr lvl="1"/>
            <a:r>
              <a:rPr lang="en-US" dirty="0" smtClean="0"/>
              <a:t>By looking at corresponding p-value </a:t>
            </a:r>
          </a:p>
          <a:p>
            <a:pPr lvl="2"/>
            <a:r>
              <a:rPr lang="en-US" dirty="0" smtClean="0"/>
              <a:t>If p &lt; .05, means are significantly different from each other </a:t>
            </a:r>
          </a:p>
          <a:p>
            <a:pPr lvl="2"/>
            <a:r>
              <a:rPr lang="en-US" dirty="0" smtClean="0"/>
              <a:t>If p &gt; 0.05, means are not significantly different from each other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096" y="2133600"/>
            <a:ext cx="7065704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When to use it?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When you want to know if there is an association between two categorical (nominal) variables (i.e., between an exposure and outcome)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Ex) Smoking (yes/no) and lung cancer (yes/no)</a:t>
            </a:r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Ex) Obesity (yes/no) and diabetes (yes/no)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does a chi-square test tell you?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If the observed frequencies of occurrence in each group are significantly different from expected frequencies (i.e., a difference of proportions)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595884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do the results look like?</a:t>
            </a:r>
          </a:p>
          <a:p>
            <a:pPr lvl="1"/>
            <a:r>
              <a:rPr lang="en-US" sz="2000" dirty="0" smtClean="0"/>
              <a:t>Chi-square test statistics = </a:t>
            </a:r>
            <a:r>
              <a:rPr lang="en-US" sz="2000" i="1" dirty="0" smtClean="0"/>
              <a:t>X</a:t>
            </a:r>
            <a:r>
              <a:rPr lang="en-US" sz="2000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How do you interpret it? </a:t>
            </a:r>
          </a:p>
          <a:p>
            <a:pPr lvl="1"/>
            <a:r>
              <a:rPr lang="en-US" sz="2000" dirty="0" smtClean="0"/>
              <a:t>Usually, the higher the chi-square statistic, the greater likelihood the finding is significant, but you must look at the corresponding p-value to determine significance </a:t>
            </a:r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3025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Statistics/Analyses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703320" cy="44873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Descriptive Statistics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Frequencies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Basic </a:t>
            </a:r>
            <a:r>
              <a:rPr lang="en-US" sz="2000" dirty="0" smtClean="0">
                <a:solidFill>
                  <a:schemeClr val="tx1"/>
                </a:solidFill>
              </a:rPr>
              <a:t>measurements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Descriptive Statistics describe a phenomena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How </a:t>
            </a:r>
            <a:r>
              <a:rPr lang="en-US" sz="2000" dirty="0">
                <a:solidFill>
                  <a:schemeClr val="tx1"/>
                </a:solidFill>
              </a:rPr>
              <a:t>many? How much?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BP</a:t>
            </a:r>
            <a:r>
              <a:rPr lang="en-US" sz="2000" dirty="0">
                <a:solidFill>
                  <a:schemeClr val="tx1"/>
                </a:solidFill>
              </a:rPr>
              <a:t>, HR, BMI, IQ, etc. </a:t>
            </a:r>
          </a:p>
          <a:p>
            <a:pPr lvl="2"/>
            <a:endParaRPr 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2057400"/>
            <a:ext cx="3703320" cy="52493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Inferential Statistics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</a:rPr>
              <a:t>Hypothesis Testing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Correlation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Confidence Intervals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Significance Testing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Prediction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2"/>
            <a:r>
              <a:rPr lang="en-US" sz="2400" dirty="0" smtClean="0"/>
              <a:t>Inferential statistics make Inferences </a:t>
            </a:r>
            <a:r>
              <a:rPr lang="en-US" sz="2400" dirty="0"/>
              <a:t>about a phenomena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Proving or disproving theories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Associations between phenomena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If sample relates to the larger population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E.g., Diet and health 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4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086600" cy="4754563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Descriptive statistics can be used to summarize and describe a single </a:t>
            </a:r>
            <a:r>
              <a:rPr lang="en-US" sz="2400" dirty="0" smtClean="0"/>
              <a:t>variable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Frequencies (counts) &amp; Percentages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Use with categorical (nominal) data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Levels, types, groupings, yes/no, Drug A vs. Drug B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Means &amp; Standard Deviations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Use with continuous (interval/ratio) data</a:t>
            </a:r>
          </a:p>
          <a:p>
            <a:pPr lvl="2"/>
            <a:r>
              <a:rPr lang="en-US" sz="2400" dirty="0" smtClean="0"/>
              <a:t>Height, weight, cholesterol, scores on a test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8" y="27709"/>
            <a:ext cx="8229600" cy="1143000"/>
          </a:xfrm>
        </p:spPr>
        <p:txBody>
          <a:bodyPr/>
          <a:lstStyle/>
          <a:p>
            <a:r>
              <a:rPr lang="en-US" dirty="0" smtClean="0"/>
              <a:t>Frequencies &amp; Percentages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lvl="6"/>
            <a:r>
              <a:rPr lang="en-US" sz="2200" dirty="0" smtClean="0">
                <a:solidFill>
                  <a:schemeClr val="tx1"/>
                </a:solidFill>
              </a:rPr>
              <a:t>Look </a:t>
            </a:r>
            <a:r>
              <a:rPr lang="en-US" sz="2200" dirty="0" smtClean="0">
                <a:solidFill>
                  <a:schemeClr val="tx1"/>
                </a:solidFill>
              </a:rPr>
              <a:t>at the different ways we can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1117120" lvl="6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   display </a:t>
            </a:r>
            <a:r>
              <a:rPr lang="en-US" sz="2200" dirty="0" smtClean="0">
                <a:solidFill>
                  <a:schemeClr val="tx1"/>
                </a:solidFill>
              </a:rPr>
              <a:t>frequencies and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917120" lvl="5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      percentages </a:t>
            </a:r>
            <a:r>
              <a:rPr lang="en-US" sz="2200" dirty="0" smtClean="0">
                <a:solidFill>
                  <a:schemeClr val="tx1"/>
                </a:solidFill>
              </a:rPr>
              <a:t>for this </a:t>
            </a:r>
            <a:r>
              <a:rPr lang="en-US" sz="2200" dirty="0" smtClean="0"/>
              <a:t>data: </a:t>
            </a:r>
            <a:endParaRPr lang="en-US" sz="2200" dirty="0"/>
          </a:p>
        </p:txBody>
      </p:sp>
      <p:pic>
        <p:nvPicPr>
          <p:cNvPr id="7" name="Picture 6" descr="Essential medical statistics - Betty R. Kirkwood, Jonathan A. C. Sterne - Google Books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2" t="46197" r="13458" b="11243"/>
          <a:stretch/>
        </p:blipFill>
        <p:spPr>
          <a:xfrm>
            <a:off x="5334000" y="1804780"/>
            <a:ext cx="3124200" cy="2165476"/>
          </a:xfrm>
          <a:prstGeom prst="rect">
            <a:avLst/>
          </a:prstGeom>
        </p:spPr>
      </p:pic>
      <p:pic>
        <p:nvPicPr>
          <p:cNvPr id="6" name="Picture 5" descr="Essential medical statistics - Betty R. Kirkwood, Jonathan A. C. Sterne - Google Books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1" t="42963" r="11030" b="15421"/>
          <a:stretch/>
        </p:blipFill>
        <p:spPr>
          <a:xfrm>
            <a:off x="464128" y="3405910"/>
            <a:ext cx="4298947" cy="2449945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" name="Content Placeholder 3" descr="Essential medical statistics - Betty R. Kirkwood, Jonathan A. C. Sterne - Google Books - Windows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4" t="55105" r="7402" b="15650"/>
          <a:stretch/>
        </p:blipFill>
        <p:spPr>
          <a:xfrm>
            <a:off x="4648200" y="4263031"/>
            <a:ext cx="4267200" cy="19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r>
              <a:rPr lang="en-US" dirty="0"/>
              <a:t>Ordinal Level Data	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21557"/>
            <a:ext cx="6934200" cy="5334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Frequencies </a:t>
            </a:r>
            <a:r>
              <a:rPr lang="en-US" sz="2400" dirty="0" smtClean="0">
                <a:solidFill>
                  <a:schemeClr val="tx1"/>
                </a:solidFill>
              </a:rPr>
              <a:t>and percentages can be computed for ordinal data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Examples:  </a:t>
            </a:r>
            <a:r>
              <a:rPr lang="en-US" sz="2400" dirty="0" err="1" smtClean="0">
                <a:solidFill>
                  <a:schemeClr val="tx1"/>
                </a:solidFill>
              </a:rPr>
              <a:t>Likert</a:t>
            </a:r>
            <a:r>
              <a:rPr lang="en-US" sz="2400" dirty="0" smtClean="0">
                <a:solidFill>
                  <a:schemeClr val="tx1"/>
                </a:solidFill>
              </a:rPr>
              <a:t> Scales (Strongly Disagree to Strongly Agree); High School/Some College/College Graduate/Graduate School</a:t>
            </a:r>
          </a:p>
        </p:txBody>
      </p:sp>
      <p:pic>
        <p:nvPicPr>
          <p:cNvPr id="2050" name="Picture 2" descr="http://web.idrc.ca/IMAGES/books/069/designcondu_38_l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590800" cy="22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46837724"/>
              </p:ext>
            </p:extLst>
          </p:nvPr>
        </p:nvGraphicFramePr>
        <p:xfrm>
          <a:off x="3733800" y="3657600"/>
          <a:ext cx="4953000" cy="318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Interval/Ratio Data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4676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3"/>
            <a:r>
              <a:rPr lang="en-US" sz="2000" dirty="0" smtClean="0"/>
              <a:t>We </a:t>
            </a:r>
            <a:r>
              <a:rPr lang="en-US" sz="2000" dirty="0" smtClean="0"/>
              <a:t>can compute frequencies and percentages for interval and ratio level data as well </a:t>
            </a:r>
          </a:p>
          <a:p>
            <a:pPr lvl="3"/>
            <a:r>
              <a:rPr lang="en-US" sz="2000" dirty="0" smtClean="0"/>
              <a:t>Examples</a:t>
            </a:r>
            <a:r>
              <a:rPr lang="en-US" sz="2000" dirty="0"/>
              <a:t>:  Age, Temperature, Height, Weight, Many Clinical Serum </a:t>
            </a:r>
            <a:r>
              <a:rPr lang="en-US" sz="2000" dirty="0" smtClean="0"/>
              <a:t>Levels</a:t>
            </a:r>
          </a:p>
        </p:txBody>
      </p:sp>
      <p:pic>
        <p:nvPicPr>
          <p:cNvPr id="5" name="Picture 2" descr="http://www.jbjs.org/data/Journals/JBJS/924/JBJA0890510570G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4526844" cy="28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&amp; Ratio Data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391400" cy="51816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Measures </a:t>
            </a:r>
            <a:r>
              <a:rPr lang="en-US" sz="2000" dirty="0" smtClean="0">
                <a:solidFill>
                  <a:schemeClr val="tx1"/>
                </a:solidFill>
              </a:rPr>
              <a:t>of central tendency and measures of dispersion are often computed with interval/ratio data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Measures of Central Tendency (aka, the “Middle Point”)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Mean, Median, Mode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If your frequency distribution shows outliers, you might want to use the median instead of the mean  </a:t>
            </a:r>
          </a:p>
          <a:p>
            <a:pPr marL="525780" lvl="4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Measures of Dispersion (aka, How “spread out” the data are) </a:t>
            </a:r>
          </a:p>
          <a:p>
            <a:pPr marL="1081712" lvl="5" indent="-457200">
              <a:buFont typeface="Calibri" pitchFamily="34" charset="0"/>
              <a:buChar char="―"/>
            </a:pPr>
            <a:r>
              <a:rPr lang="en-US" sz="2000" dirty="0" smtClean="0">
                <a:solidFill>
                  <a:schemeClr val="tx1"/>
                </a:solidFill>
              </a:rPr>
              <a:t>Variance, standard deviation, standard error of the mean </a:t>
            </a:r>
          </a:p>
          <a:p>
            <a:pPr marL="1081712" lvl="5" indent="-457200">
              <a:buFont typeface="Calibri" pitchFamily="34" charset="0"/>
              <a:buChar char="―"/>
            </a:pPr>
            <a:r>
              <a:rPr lang="en-US" sz="2000" dirty="0" smtClean="0">
                <a:solidFill>
                  <a:schemeClr val="tx1"/>
                </a:solidFill>
              </a:rPr>
              <a:t>Describe how “spread out” a distribution of scores is</a:t>
            </a:r>
          </a:p>
          <a:p>
            <a:pPr marL="1081712" lvl="5" indent="-457200">
              <a:buFont typeface="Calibri" pitchFamily="34" charset="0"/>
              <a:buChar char="―"/>
            </a:pPr>
            <a:r>
              <a:rPr lang="en-US" sz="2000" dirty="0" smtClean="0">
                <a:solidFill>
                  <a:schemeClr val="tx1"/>
                </a:solidFill>
              </a:rPr>
              <a:t>High numbers for variance and standard deviation may mean that scores are “all ov</a:t>
            </a:r>
            <a:r>
              <a:rPr lang="en-US" sz="1800" dirty="0" smtClean="0">
                <a:solidFill>
                  <a:schemeClr val="tx1"/>
                </a:solidFill>
              </a:rPr>
              <a:t>er the place” and do not necessarily fall close to the mean 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en-US" sz="2800" dirty="0" smtClean="0"/>
          </a:p>
          <a:p>
            <a:pPr lvl="2">
              <a:lnSpc>
                <a:spcPct val="90000"/>
              </a:lnSpc>
            </a:pP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48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INFERENTIAL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1925425"/>
            <a:ext cx="6934200" cy="49530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Inferential statistics can be used </a:t>
            </a:r>
            <a:r>
              <a:rPr lang="en-US" sz="2400" dirty="0" smtClean="0"/>
              <a:t>to: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 smtClean="0"/>
              <a:t>prove or disprove theories, </a:t>
            </a:r>
            <a:endParaRPr lang="en-US" sz="2000" dirty="0" smtClean="0"/>
          </a:p>
          <a:p>
            <a:pPr lvl="2"/>
            <a:r>
              <a:rPr lang="en-US" sz="2000" dirty="0" smtClean="0"/>
              <a:t>determine </a:t>
            </a:r>
            <a:r>
              <a:rPr lang="en-US" sz="2000" dirty="0" smtClean="0"/>
              <a:t>associations between variables, </a:t>
            </a:r>
            <a:r>
              <a:rPr lang="en-US" sz="2000" dirty="0" smtClean="0"/>
              <a:t>and </a:t>
            </a:r>
            <a:r>
              <a:rPr lang="en-US" sz="2000" dirty="0" smtClean="0"/>
              <a:t>determine </a:t>
            </a:r>
            <a:r>
              <a:rPr lang="en-US" sz="2000" dirty="0" smtClean="0"/>
              <a:t>if findings are significant and </a:t>
            </a:r>
            <a:endParaRPr lang="en-US" sz="2000" dirty="0" smtClean="0"/>
          </a:p>
          <a:p>
            <a:pPr lvl="2"/>
            <a:r>
              <a:rPr lang="en-US" sz="2000" dirty="0" smtClean="0"/>
              <a:t>whether </a:t>
            </a:r>
            <a:r>
              <a:rPr lang="en-US" sz="2000" dirty="0" smtClean="0"/>
              <a:t>or not we can generalize from our sample to the entire </a:t>
            </a:r>
            <a:r>
              <a:rPr lang="en-US" sz="2000" dirty="0" smtClean="0"/>
              <a:t>population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400" dirty="0" smtClean="0"/>
              <a:t>Common </a:t>
            </a:r>
            <a:r>
              <a:rPr lang="en-US" sz="2400" dirty="0" smtClean="0"/>
              <a:t>types </a:t>
            </a:r>
            <a:r>
              <a:rPr lang="en-US" sz="2400" dirty="0" smtClean="0"/>
              <a:t>of inferential statistics </a:t>
            </a:r>
            <a:endParaRPr lang="en-US" sz="2400" dirty="0" smtClean="0"/>
          </a:p>
          <a:p>
            <a:pPr lvl="2"/>
            <a:r>
              <a:rPr lang="en-US" sz="2000" dirty="0" smtClean="0"/>
              <a:t>Correlation </a:t>
            </a:r>
            <a:endParaRPr lang="en-US" sz="2000" dirty="0" smtClean="0"/>
          </a:p>
          <a:p>
            <a:pPr lvl="2"/>
            <a:r>
              <a:rPr lang="en-US" sz="2000" dirty="0" smtClean="0"/>
              <a:t>T-tests/ANOVA</a:t>
            </a:r>
          </a:p>
          <a:p>
            <a:pPr lvl="2"/>
            <a:r>
              <a:rPr lang="en-US" sz="2000" dirty="0" smtClean="0"/>
              <a:t>Chi-square </a:t>
            </a:r>
            <a:endParaRPr lang="en-US" sz="2000" dirty="0" smtClean="0"/>
          </a:p>
          <a:p>
            <a:pPr lvl="2"/>
            <a:r>
              <a:rPr lang="en-US" sz="2000" dirty="0" smtClean="0"/>
              <a:t>Logistic Regression</a:t>
            </a:r>
            <a:endParaRPr lang="en-US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7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of Data &amp; </a:t>
            </a:r>
            <a:r>
              <a:rPr lang="en-US" dirty="0" smtClean="0"/>
              <a:t>Inferential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5425441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 of Categorical/Nominal Data </a:t>
            </a:r>
          </a:p>
          <a:p>
            <a:pPr lvl="1"/>
            <a:r>
              <a:rPr lang="en-US" sz="2400" dirty="0" smtClean="0"/>
              <a:t>Correlation T-tests</a:t>
            </a:r>
          </a:p>
          <a:p>
            <a:pPr lvl="1"/>
            <a:r>
              <a:rPr lang="en-US" sz="2400" dirty="0" smtClean="0"/>
              <a:t>T-tests </a:t>
            </a:r>
            <a:endParaRPr lang="en-US" sz="2400" dirty="0" smtClean="0"/>
          </a:p>
          <a:p>
            <a:pPr marL="201168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Analysis of Continuous Data</a:t>
            </a:r>
          </a:p>
          <a:p>
            <a:pPr lvl="1"/>
            <a:r>
              <a:rPr lang="en-US" sz="2400" dirty="0" smtClean="0"/>
              <a:t>Chi-square</a:t>
            </a:r>
          </a:p>
          <a:p>
            <a:pPr lvl="1"/>
            <a:r>
              <a:rPr lang="en-US" sz="2400" dirty="0" smtClean="0"/>
              <a:t>Logistic Regression  </a:t>
            </a:r>
          </a:p>
        </p:txBody>
      </p:sp>
    </p:spTree>
    <p:extLst>
      <p:ext uri="{BB962C8B-B14F-4D97-AF65-F5344CB8AC3E}">
        <p14:creationId xmlns:p14="http://schemas.microsoft.com/office/powerpoint/2010/main" val="12189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4512</TotalTime>
  <Words>957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NURS 790: Methods for Research and Evidence Based Practice</vt:lpstr>
      <vt:lpstr>Types of Statistics/Analyses</vt:lpstr>
      <vt:lpstr>Descriptive Statistics</vt:lpstr>
      <vt:lpstr>Frequencies &amp; Percentages</vt:lpstr>
      <vt:lpstr>Ordinal Level Data </vt:lpstr>
      <vt:lpstr>Interval/Ratio Data</vt:lpstr>
      <vt:lpstr>Interval &amp; Ratio Data</vt:lpstr>
      <vt:lpstr>INFERENTIAL STATISTICS</vt:lpstr>
      <vt:lpstr>Type of Data &amp; Inferential Analysis</vt:lpstr>
      <vt:lpstr>Correlation</vt:lpstr>
      <vt:lpstr>Correlation </vt:lpstr>
      <vt:lpstr>T-tests </vt:lpstr>
      <vt:lpstr>T-tests </vt:lpstr>
      <vt:lpstr>Chi-square</vt:lpstr>
      <vt:lpstr>Chi-square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Davidov</dc:creator>
  <cp:lastModifiedBy>Franquiz, Renee</cp:lastModifiedBy>
  <cp:revision>81</cp:revision>
  <dcterms:created xsi:type="dcterms:W3CDTF">2011-10-11T18:23:19Z</dcterms:created>
  <dcterms:modified xsi:type="dcterms:W3CDTF">2018-09-11T19:59:28Z</dcterms:modified>
</cp:coreProperties>
</file>